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55" r:id="rId2"/>
    <p:sldId id="902" r:id="rId3"/>
    <p:sldId id="939" r:id="rId4"/>
    <p:sldId id="940" r:id="rId5"/>
    <p:sldId id="941" r:id="rId6"/>
    <p:sldId id="942" r:id="rId7"/>
    <p:sldId id="943" r:id="rId8"/>
    <p:sldId id="944" r:id="rId9"/>
    <p:sldId id="945" r:id="rId10"/>
    <p:sldId id="946" r:id="rId11"/>
    <p:sldId id="947" r:id="rId12"/>
    <p:sldId id="948" r:id="rId13"/>
    <p:sldId id="949" r:id="rId14"/>
    <p:sldId id="956" r:id="rId15"/>
    <p:sldId id="951" r:id="rId16"/>
    <p:sldId id="952" r:id="rId17"/>
    <p:sldId id="954" r:id="rId18"/>
    <p:sldId id="9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DDF"/>
    <a:srgbClr val="000000"/>
    <a:srgbClr val="F3F2F3"/>
    <a:srgbClr val="BFEBFB"/>
    <a:srgbClr val="00B0F0"/>
    <a:srgbClr val="E5231E"/>
    <a:srgbClr val="46B067"/>
    <a:srgbClr val="F39200"/>
    <a:srgbClr val="961914"/>
    <a:srgbClr val="316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444" autoAdjust="0"/>
  </p:normalViewPr>
  <p:slideViewPr>
    <p:cSldViewPr snapToGrid="0" showGuides="1">
      <p:cViewPr varScale="1">
        <p:scale>
          <a:sx n="76" d="100"/>
          <a:sy n="76" d="100"/>
        </p:scale>
        <p:origin x="306" y="57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lego-legoland-bauen-spielen-2383096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architect-architecture-artist-blur-268362/" TargetMode="External"/><Relationship Id="rId5" Type="http://schemas.openxmlformats.org/officeDocument/2006/relationships/hyperlink" Target="https://www.pexels.com/photo/earth-desert-dry-hot-60013/" TargetMode="External"/><Relationship Id="rId4" Type="http://schemas.openxmlformats.org/officeDocument/2006/relationships/hyperlink" Target="https://www.pexels.com/photo/woman-wearing-pink-overcoat-and-black-inner-top-2043590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https://pixabay.com/de/photos/lego-legoland-bauen-spielen-2383096/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https://www.pexels.com/photo/woman-wearing-pink-overcoat-and-black-inner-top-2043590/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https://www.pexels.com/photo/earth-desert-dry-hot-60013/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https://www.pexels.com/photo/architect-architecture-artist-blur-268362/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16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4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5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63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9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9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0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2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6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1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6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5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0FE661-9432-4351-A938-CD716F2DC45E}" type="datetime1">
              <a:rPr lang="en-US" smtClean="0"/>
              <a:t>4/6/2020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6993032-E825-44B3-A183-AF44DFB6ECC9}" type="datetime1">
              <a:rPr lang="en-US" smtClean="0"/>
              <a:t>4/6/2020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8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4/6/2020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4/6/2020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22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4" y="6356350"/>
            <a:ext cx="631183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321BE-D8FC-4C2E-9540-5111C0BDC8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r>
              <a:rPr lang="de-DE"/>
              <a:t>Prof. Dr. Niels Henze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DDC34-AB00-426A-9053-E4EB94E241F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80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363682"/>
            <a:ext cx="10801348" cy="3636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06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DD35FE9-67CB-4E22-B791-B28F44EF27AB}" type="datetime1">
              <a:rPr lang="en-US" smtClean="0"/>
              <a:t>4/6/2020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71F914B-0619-4EC3-A545-3440B74C3516}" type="datetime1">
              <a:rPr lang="en-US" smtClean="0"/>
              <a:t>4/6/2020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1BDC80-AA5D-4A78-98B0-C69933D7F52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0E70D50-D682-4476-973E-767091493DC8}" type="datetime1">
              <a:rPr lang="en-US" smtClean="0"/>
              <a:t>4/6/2020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DFE9C0-FC18-49FC-9D3B-448B3038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9AEA-DA17-4F44-ABD9-A9EE010785F0}" type="datetime1">
              <a:rPr lang="en-US" smtClean="0"/>
              <a:t>4/6/2020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9F3A75-0F37-4CCE-BF8F-C7D2800B495D}" type="datetime1">
              <a:rPr lang="en-US" smtClean="0"/>
              <a:t>4/6/2020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8C5DC6-7951-4AE0-9F11-0BA28A415A5F}" type="datetime1">
              <a:rPr lang="en-US" smtClean="0"/>
              <a:t>4/6/2020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0612BE-EB6B-4124-ADFE-524509FE9753}" type="datetime1">
              <a:rPr lang="en-US" smtClean="0"/>
              <a:t>4/6/2020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21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2E72350C-EE76-435C-9172-0688999591A6}" type="datetime1">
              <a:rPr lang="en-US" smtClean="0"/>
              <a:t>4/6/2020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5" r:id="rId6"/>
    <p:sldLayoutId id="2147483657" r:id="rId7"/>
    <p:sldLayoutId id="2147483660" r:id="rId8"/>
    <p:sldLayoutId id="2147483661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 flipH="1">
            <a:off x="-30999" y="1107569"/>
            <a:ext cx="12230814" cy="2880000"/>
            <a:chOff x="-3995529" y="896474"/>
            <a:chExt cx="16723488" cy="3937894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1518" y="896474"/>
              <a:ext cx="8516441" cy="3937894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3995529" y="896474"/>
              <a:ext cx="8207047" cy="3937894"/>
            </a:xfrm>
            <a:prstGeom prst="rect">
              <a:avLst/>
            </a:prstGeom>
          </p:spPr>
        </p:pic>
      </p:grpSp>
      <p:sp>
        <p:nvSpPr>
          <p:cNvPr id="8" name="Rechteck 7"/>
          <p:cNvSpPr/>
          <p:nvPr/>
        </p:nvSpPr>
        <p:spPr>
          <a:xfrm>
            <a:off x="-7815" y="4106778"/>
            <a:ext cx="12207630" cy="2141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Basics of Fitts’ Law</a:t>
            </a:r>
            <a:endParaRPr lang="en-US" dirty="0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5327" y="5786883"/>
            <a:ext cx="7956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Schwind, V., Mayer, S.,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Comeau-Vermeersch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A., Schweigert, R., &amp; Henze, N. (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2018).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to the Finger Tip: The Effect of Avatars on Mid-Air Pointing Accuracy in Virtual Reality.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CHIPLAY.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movement time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Law</a:t>
            </a:r>
          </a:p>
        </p:txBody>
      </p:sp>
      <p:sp>
        <p:nvSpPr>
          <p:cNvPr id="2" name="Rechteck 1"/>
          <p:cNvSpPr/>
          <p:nvPr/>
        </p:nvSpPr>
        <p:spPr>
          <a:xfrm>
            <a:off x="-1" y="-355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Fitts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 M. (1954). The information capacity of the human motor system in controlling the amplitude of movement. Journal of experimental psychology, 47(6), 381.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9" b="10740"/>
          <a:stretch/>
        </p:blipFill>
        <p:spPr>
          <a:xfrm>
            <a:off x="1201783" y="1092580"/>
            <a:ext cx="7219406" cy="463071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 rot="16200000">
            <a:off x="-1028414" y="2707079"/>
            <a:ext cx="3847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movement time in seconds</a:t>
            </a:r>
            <a:endParaRPr lang="en-US" sz="2200" dirty="0"/>
          </a:p>
        </p:txBody>
      </p:sp>
      <p:sp>
        <p:nvSpPr>
          <p:cNvPr id="15" name="Textfeld 14"/>
          <p:cNvSpPr txBox="1"/>
          <p:nvPr/>
        </p:nvSpPr>
        <p:spPr>
          <a:xfrm>
            <a:off x="1946365" y="5697173"/>
            <a:ext cx="6283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distance &amp; width</a:t>
            </a:r>
            <a:endParaRPr lang="en-US" sz="2200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2131498" y="1620695"/>
            <a:ext cx="1210792" cy="132430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2949382" y="2246815"/>
            <a:ext cx="4717042" cy="12158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85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95324" y="628152"/>
            <a:ext cx="7956551" cy="55011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movement time (MT) to select a target is a function of the target’s width (W) and distance (D). It depends on the input device.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MT:		movement time</a:t>
            </a:r>
          </a:p>
          <a:p>
            <a:pPr marL="0" indent="0">
              <a:buNone/>
            </a:pPr>
            <a:r>
              <a:rPr lang="en-US" dirty="0" smtClean="0"/>
              <a:t>a &amp; b:	input device-dependent constants</a:t>
            </a:r>
          </a:p>
          <a:p>
            <a:pPr marL="0" indent="0">
              <a:buNone/>
            </a:pPr>
            <a:r>
              <a:rPr lang="en-US" dirty="0" smtClean="0"/>
              <a:t>D:			distance to the target</a:t>
            </a:r>
          </a:p>
          <a:p>
            <a:pPr marL="0" indent="0">
              <a:buNone/>
            </a:pPr>
            <a:r>
              <a:rPr lang="en-US" dirty="0" smtClean="0"/>
              <a:t>W:		width of the target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Law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3026764" y="1182389"/>
            <a:ext cx="3293670" cy="2116352"/>
            <a:chOff x="1514152" y="2565914"/>
            <a:chExt cx="3293670" cy="2116352"/>
          </a:xfrm>
        </p:grpSpPr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 rot="5400000">
              <a:off x="3726802" y="3476706"/>
              <a:ext cx="1066340" cy="2807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334" tIns="45167" rIns="90334" bIns="45167" anchor="ctr"/>
            <a:lstStyle/>
            <a:p>
              <a:endParaRPr lang="en-GB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2009808" y="3617061"/>
              <a:ext cx="22501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334" tIns="45167" rIns="90334" bIns="45167"/>
            <a:lstStyle/>
            <a:p>
              <a:endParaRPr lang="en-US"/>
            </a:p>
          </p:txBody>
        </p:sp>
        <p:sp>
          <p:nvSpPr>
            <p:cNvPr id="10" name="Text Box 33"/>
            <p:cNvSpPr txBox="1">
              <a:spLocks noChangeArrowheads="1"/>
            </p:cNvSpPr>
            <p:nvPr/>
          </p:nvSpPr>
          <p:spPr bwMode="auto">
            <a:xfrm>
              <a:off x="4007871" y="2565914"/>
              <a:ext cx="499721" cy="52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334" tIns="45167" rIns="90334" bIns="4516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800" b="1" dirty="0"/>
                <a:t>W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2898372" y="3167953"/>
              <a:ext cx="442119" cy="52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34" tIns="45167" rIns="90334" bIns="4516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800" b="1" dirty="0"/>
                <a:t>D</a:t>
              </a:r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auto">
            <a:xfrm>
              <a:off x="1927685" y="3578864"/>
              <a:ext cx="70178" cy="7639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334" tIns="45167" rIns="90334" bIns="45167" anchor="ctr"/>
            <a:lstStyle/>
            <a:p>
              <a:endParaRPr lang="en-GB"/>
            </a:p>
          </p:txBody>
        </p: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1514152" y="3634399"/>
              <a:ext cx="881342" cy="52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34" tIns="45167" rIns="90334" bIns="4516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800" dirty="0" smtClean="0"/>
                <a:t>start</a:t>
              </a:r>
              <a:endParaRPr lang="en-GB" sz="2800" dirty="0"/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3705266" y="4160163"/>
              <a:ext cx="1102556" cy="52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34" tIns="45167" rIns="90334" bIns="45167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800" dirty="0" smtClean="0"/>
                <a:t>target</a:t>
              </a:r>
              <a:endParaRPr lang="en-GB" sz="2800" dirty="0"/>
            </a:p>
          </p:txBody>
        </p:sp>
        <p:cxnSp>
          <p:nvCxnSpPr>
            <p:cNvPr id="15" name="Straight Connector 35"/>
            <p:cNvCxnSpPr/>
            <p:nvPr/>
          </p:nvCxnSpPr>
          <p:spPr bwMode="auto">
            <a:xfrm>
              <a:off x="4119616" y="3292331"/>
              <a:ext cx="276232" cy="1591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325" y="2906006"/>
            <a:ext cx="1205038" cy="139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3948" y="2906006"/>
            <a:ext cx="580446" cy="139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606" y="2906006"/>
            <a:ext cx="938254" cy="139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uppieren 31"/>
          <p:cNvGrpSpPr/>
          <p:nvPr/>
        </p:nvGrpSpPr>
        <p:grpSpPr>
          <a:xfrm>
            <a:off x="2775005" y="2906006"/>
            <a:ext cx="2361528" cy="1394268"/>
            <a:chOff x="2775005" y="3510305"/>
            <a:chExt cx="2361528" cy="1394268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5005" y="3510305"/>
              <a:ext cx="1542553" cy="139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26442" y="3510305"/>
              <a:ext cx="310091" cy="139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Definition of Fitts’ Law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36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Law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95324" y="2226364"/>
            <a:ext cx="7956551" cy="3902973"/>
          </a:xfrm>
        </p:spPr>
        <p:txBody>
          <a:bodyPr>
            <a:normAutofit/>
          </a:bodyPr>
          <a:lstStyle/>
          <a:p>
            <a:r>
              <a:rPr lang="en-US" dirty="0" smtClean="0"/>
              <a:t>Index of Difficulty, ID = </a:t>
            </a:r>
          </a:p>
          <a:p>
            <a:pPr lvl="1"/>
            <a:r>
              <a:rPr lang="en-US" dirty="0" smtClean="0"/>
              <a:t>MT = a + b ·ID</a:t>
            </a:r>
          </a:p>
          <a:p>
            <a:pPr lvl="1"/>
            <a:r>
              <a:rPr lang="en-US" dirty="0" smtClean="0"/>
              <a:t>ID how difficult a task is independent from the input device</a:t>
            </a:r>
          </a:p>
          <a:p>
            <a:endParaRPr lang="en-US" dirty="0" smtClean="0"/>
          </a:p>
          <a:p>
            <a:r>
              <a:rPr lang="en-US" dirty="0" smtClean="0"/>
              <a:t>Units:</a:t>
            </a:r>
          </a:p>
          <a:p>
            <a:pPr lvl="1"/>
            <a:r>
              <a:rPr lang="en-US" dirty="0" smtClean="0"/>
              <a:t>a is measured in seconds</a:t>
            </a:r>
          </a:p>
          <a:p>
            <a:pPr lvl="1"/>
            <a:r>
              <a:rPr lang="en-US" dirty="0" smtClean="0"/>
              <a:t>b is measured in seconds per bit</a:t>
            </a:r>
          </a:p>
          <a:p>
            <a:pPr lvl="1"/>
            <a:r>
              <a:rPr lang="en-US" dirty="0" smtClean="0"/>
              <a:t>Index of Difficulty (ID) is described in bits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7978" y="712194"/>
            <a:ext cx="3008201" cy="8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7978" y="1582308"/>
            <a:ext cx="3008201" cy="13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Definition of the index of difficulty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65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Law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" y="23853"/>
            <a:ext cx="4600379" cy="3110217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695324" y="3249497"/>
            <a:ext cx="4601358" cy="2952518"/>
            <a:chOff x="4050518" y="3249497"/>
            <a:chExt cx="4601358" cy="2952518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61" b="3883"/>
            <a:stretch/>
          </p:blipFill>
          <p:spPr>
            <a:xfrm>
              <a:off x="4408501" y="3249497"/>
              <a:ext cx="4243375" cy="2952518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50518" y="3374596"/>
              <a:ext cx="261393" cy="2158745"/>
            </a:xfrm>
            <a:prstGeom prst="rect">
              <a:avLst/>
            </a:prstGeom>
          </p:spPr>
        </p:pic>
      </p:grpSp>
      <p:grpSp>
        <p:nvGrpSpPr>
          <p:cNvPr id="19" name="Gruppieren 18"/>
          <p:cNvGrpSpPr/>
          <p:nvPr/>
        </p:nvGrpSpPr>
        <p:grpSpPr>
          <a:xfrm>
            <a:off x="5391314" y="834814"/>
            <a:ext cx="2230198" cy="949492"/>
            <a:chOff x="741491" y="3284984"/>
            <a:chExt cx="2230198" cy="94949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3284984"/>
              <a:ext cx="2216113" cy="949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741491" y="3511456"/>
              <a:ext cx="8418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ID = </a:t>
              </a:r>
              <a:endParaRPr lang="en-US" sz="2400" dirty="0"/>
            </a:p>
          </p:txBody>
        </p:sp>
      </p:grp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10" t="4427" r="2627" b="22548"/>
          <a:stretch/>
        </p:blipFill>
        <p:spPr>
          <a:xfrm>
            <a:off x="1446882" y="3374596"/>
            <a:ext cx="3731046" cy="2247441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2243387" y="395807"/>
            <a:ext cx="83784" cy="1692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4331905" y="1670440"/>
            <a:ext cx="83784" cy="417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1957793" y="5065729"/>
            <a:ext cx="83927" cy="79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4585712" y="3555987"/>
            <a:ext cx="83927" cy="791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392293" y="3374596"/>
            <a:ext cx="3259582" cy="2754741"/>
          </a:xfrm>
        </p:spPr>
        <p:txBody>
          <a:bodyPr>
            <a:normAutofit/>
          </a:bodyPr>
          <a:lstStyle/>
          <a:p>
            <a:r>
              <a:rPr lang="en-US" dirty="0" smtClean="0"/>
              <a:t>D=2, W=2</a:t>
            </a:r>
          </a:p>
          <a:p>
            <a:r>
              <a:rPr lang="en-US" dirty="0" smtClean="0"/>
              <a:t>ID=log</a:t>
            </a:r>
            <a:r>
              <a:rPr lang="en-US" baseline="-25000" dirty="0" smtClean="0"/>
              <a:t>2</a:t>
            </a:r>
            <a:r>
              <a:rPr lang="en-US" dirty="0" smtClean="0"/>
              <a:t>(1+1)=1</a:t>
            </a:r>
          </a:p>
        </p:txBody>
      </p:sp>
      <p:sp>
        <p:nvSpPr>
          <p:cNvPr id="2" name="Rechteck 1"/>
          <p:cNvSpPr/>
          <p:nvPr/>
        </p:nvSpPr>
        <p:spPr>
          <a:xfrm>
            <a:off x="5280338" y="2949262"/>
            <a:ext cx="3670479" cy="1622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392293" y="3374596"/>
            <a:ext cx="3259582" cy="2754741"/>
          </a:xfrm>
        </p:spPr>
        <p:txBody>
          <a:bodyPr>
            <a:normAutofit/>
          </a:bodyPr>
          <a:lstStyle/>
          <a:p>
            <a:r>
              <a:rPr lang="en-US" dirty="0" smtClean="0"/>
              <a:t>D=16, W=0.25</a:t>
            </a:r>
          </a:p>
          <a:p>
            <a:r>
              <a:rPr lang="en-US" dirty="0" smtClean="0"/>
              <a:t>ID=log</a:t>
            </a:r>
            <a:r>
              <a:rPr lang="en-US" baseline="-25000" dirty="0" smtClean="0"/>
              <a:t>2</a:t>
            </a:r>
            <a:r>
              <a:rPr lang="en-US" dirty="0" smtClean="0"/>
              <a:t>(1+64)=6.02</a:t>
            </a:r>
            <a:endParaRPr lang="en-US" dirty="0"/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ID Examples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18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uiExpand="1" build="p"/>
      <p:bldP spid="2" grpId="0" animBg="1"/>
      <p:bldP spid="3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4" y="23853"/>
            <a:ext cx="4600379" cy="311021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0"/>
            <a:ext cx="12192000" cy="623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uppieren 17"/>
          <p:cNvGrpSpPr/>
          <p:nvPr/>
        </p:nvGrpSpPr>
        <p:grpSpPr>
          <a:xfrm>
            <a:off x="5391314" y="834814"/>
            <a:ext cx="2230198" cy="949492"/>
            <a:chOff x="741491" y="3284984"/>
            <a:chExt cx="2230198" cy="94949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5576" y="3284984"/>
              <a:ext cx="2216113" cy="949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741491" y="3511456"/>
              <a:ext cx="8418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ID = </a:t>
              </a:r>
              <a:endParaRPr lang="en-US" sz="2400" dirty="0"/>
            </a:p>
          </p:txBody>
        </p:sp>
      </p:grp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6" b="4189"/>
          <a:stretch/>
        </p:blipFill>
        <p:spPr>
          <a:xfrm>
            <a:off x="1329788" y="49715"/>
            <a:ext cx="8901768" cy="6103112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1053307" y="3249497"/>
            <a:ext cx="4243375" cy="2952518"/>
            <a:chOff x="1053307" y="3249497"/>
            <a:chExt cx="4243375" cy="2952518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61" b="3883"/>
            <a:stretch/>
          </p:blipFill>
          <p:spPr>
            <a:xfrm>
              <a:off x="1053307" y="3249497"/>
              <a:ext cx="4243375" cy="295251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510" t="4427" r="2627" b="22548"/>
            <a:stretch/>
          </p:blipFill>
          <p:spPr>
            <a:xfrm>
              <a:off x="1446882" y="3374596"/>
              <a:ext cx="3731046" cy="224744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 and b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Law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4" b="4478"/>
          <a:stretch/>
        </p:blipFill>
        <p:spPr>
          <a:xfrm>
            <a:off x="1417978" y="49715"/>
            <a:ext cx="8813758" cy="608951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6" b="3620"/>
          <a:stretch/>
        </p:blipFill>
        <p:spPr>
          <a:xfrm>
            <a:off x="1351975" y="49715"/>
            <a:ext cx="8886067" cy="6144157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3" b="3376"/>
          <a:stretch/>
        </p:blipFill>
        <p:spPr>
          <a:xfrm>
            <a:off x="1383396" y="49715"/>
            <a:ext cx="8853931" cy="615965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838435" y="1101558"/>
            <a:ext cx="2578614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a=0.028s</a:t>
            </a:r>
            <a:endParaRPr lang="en-US" sz="2800" dirty="0"/>
          </a:p>
          <a:p>
            <a:r>
              <a:rPr lang="en-US" sz="2800" dirty="0" smtClean="0"/>
              <a:t>b=0.112bit/s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181 -0.233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-1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7000" y="207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the movement time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E0EC0-A778-454D-9672-9DCFC33E8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140528"/>
            <a:ext cx="7774487" cy="39888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a=0.028s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b=0.112s/bit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How long does it take to select a target that is 21 </a:t>
            </a:r>
            <a:r>
              <a:rPr lang="en-US" sz="2400" dirty="0"/>
              <a:t>inch</a:t>
            </a:r>
            <a:r>
              <a:rPr lang="en-US" sz="2400" dirty="0" smtClean="0"/>
              <a:t> away and 3 </a:t>
            </a:r>
            <a:r>
              <a:rPr lang="en-US" sz="2400" dirty="0"/>
              <a:t>inch</a:t>
            </a:r>
            <a:r>
              <a:rPr lang="en-US" sz="2400" dirty="0" smtClean="0"/>
              <a:t> wide?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 MT	= 0.028+0.112*log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(1+7)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 		= 0.028+0.112*log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(8)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 		= 0.028+0.112*3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 smtClean="0"/>
              <a:t> 		= 0.364ms</a:t>
            </a:r>
            <a:endParaRPr lang="en-US" sz="24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Law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8CAED-340B-4715-BE32-745FC385020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Niels </a:t>
            </a:r>
            <a:r>
              <a:rPr lang="de-DE" dirty="0"/>
              <a:t>Henze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07F088-0A8E-4E42-994B-68B9FB5F33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457" y="1175313"/>
            <a:ext cx="3008201" cy="8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9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a and b for another task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8CAED-340B-4715-BE32-745FC385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Niels Henze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07F088-0A8E-4E42-994B-68B9FB5F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1E0EC0-A778-454D-9672-9DCFC33E89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Basics of Fitts’ Law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437" y="631779"/>
            <a:ext cx="5559673" cy="3933593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-1" y="-355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Fitts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 M. (1954). The information capacity of the human motor system in controlling the amplitude of movement. Journal of experimental psychology, 47(6), 381.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01041" y="647317"/>
            <a:ext cx="338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are a and b for this task?</a:t>
            </a: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/>
          </p:nvPr>
        </p:nvGraphicFramePr>
        <p:xfrm>
          <a:off x="146934" y="695730"/>
          <a:ext cx="2924061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687">
                  <a:extLst>
                    <a:ext uri="{9D8B030D-6E8A-4147-A177-3AD203B41FA5}">
                      <a16:colId xmlns:a16="http://schemas.microsoft.com/office/drawing/2014/main" val="1404706779"/>
                    </a:ext>
                  </a:extLst>
                </a:gridCol>
                <a:gridCol w="974687">
                  <a:extLst>
                    <a:ext uri="{9D8B030D-6E8A-4147-A177-3AD203B41FA5}">
                      <a16:colId xmlns:a16="http://schemas.microsoft.com/office/drawing/2014/main" val="4269824941"/>
                    </a:ext>
                  </a:extLst>
                </a:gridCol>
                <a:gridCol w="974687">
                  <a:extLst>
                    <a:ext uri="{9D8B030D-6E8A-4147-A177-3AD203B41FA5}">
                      <a16:colId xmlns:a16="http://schemas.microsoft.com/office/drawing/2014/main" val="3802217358"/>
                    </a:ext>
                  </a:extLst>
                </a:gridCol>
              </a:tblGrid>
              <a:tr h="258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MT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222567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97354589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40076440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36833208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32076334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65426749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09403091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53541939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14716848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61119412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186630587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57512463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76336111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78336165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67196561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16245094"/>
                  </a:ext>
                </a:extLst>
              </a:tr>
              <a:tr h="258807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0306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9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Niels Henze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30855"/>
            <a:ext cx="4879541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000" dirty="0" smtClean="0"/>
              <a:t>For more content see: https</a:t>
            </a:r>
            <a:r>
              <a:rPr lang="en-US" sz="2000" dirty="0"/>
              <a:t>://</a:t>
            </a:r>
            <a:r>
              <a:rPr lang="en-US" sz="2000" dirty="0" smtClean="0"/>
              <a:t>hci-lecture.de</a:t>
            </a:r>
            <a:endParaRPr lang="en-US" sz="2000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Niels Henze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30855"/>
            <a:ext cx="4879541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000" dirty="0" smtClean="0"/>
              <a:t>For more content see: https</a:t>
            </a:r>
            <a:r>
              <a:rPr lang="en-US" sz="2000" dirty="0"/>
              <a:t>://</a:t>
            </a:r>
            <a:r>
              <a:rPr lang="en-US" sz="2000" dirty="0" smtClean="0"/>
              <a:t>hci-lecture.de</a:t>
            </a:r>
            <a:endParaRPr lang="en-US" sz="2000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 dirty="0" smtClean="0"/>
              <a:t>Now the purpose of Fitts’ Law</a:t>
            </a:r>
          </a:p>
          <a:p>
            <a:pPr marL="342900" indent="-342900"/>
            <a:r>
              <a:rPr lang="en-US" sz="2400" dirty="0" smtClean="0"/>
              <a:t>Can determine the index of difficulty for pointing tasks</a:t>
            </a:r>
          </a:p>
          <a:p>
            <a:pPr marL="342900" indent="-342900"/>
            <a:r>
              <a:rPr lang="en-US" sz="2400" dirty="0" smtClean="0"/>
              <a:t>Be able to determine the device-specific constants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Law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7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8CAED-340B-4715-BE32-745FC385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07F088-0A8E-4E42-994B-68B9FB5F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</a:t>
            </a:r>
            <a:r>
              <a:rPr lang="en-US" dirty="0" smtClean="0"/>
              <a:t>Law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05721" y="-553454"/>
            <a:ext cx="5530204" cy="776153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0063291" y="289526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238755" y="289526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659" y="3219302"/>
            <a:ext cx="306204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90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9415 -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15 -4.81481E-6 L 5E-6 -4.81481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9415 -4.8148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depends on distance and width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B8CAED-340B-4715-BE32-745FC385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07F088-0A8E-4E42-994B-68B9FB5F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</a:t>
            </a:r>
            <a:r>
              <a:rPr lang="en-US" dirty="0" smtClean="0"/>
              <a:t>Law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05721" y="-553454"/>
            <a:ext cx="5530204" cy="776153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10063291" y="289526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5238755" y="289526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132" y="3219302"/>
            <a:ext cx="3062047" cy="3024336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>
            <a:off x="5670803" y="2435161"/>
            <a:ext cx="4837176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327002" y="1911941"/>
            <a:ext cx="1524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distance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5238755" y="4191362"/>
            <a:ext cx="868680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158483" y="4221586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width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100000" l="9953" r="89969">
                        <a14:foregroundMark x1="41614" y1="51405" x2="60345" y2="88092"/>
                        <a14:foregroundMark x1="56897" y1="53328" x2="49138" y2="64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995"/>
          <a:stretch/>
        </p:blipFill>
        <p:spPr>
          <a:xfrm flipH="1">
            <a:off x="6414960" y="0"/>
            <a:ext cx="5777038" cy="624574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Fitts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-1" y="-3555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U-M Library Digital Collections. Bentley Image Bank, Bentley Historical Library. Accessed: March 27, 2020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CC BY 4.0</a:t>
            </a:r>
          </a:p>
        </p:txBody>
      </p:sp>
    </p:spTree>
    <p:extLst>
      <p:ext uri="{BB962C8B-B14F-4D97-AF65-F5344CB8AC3E}">
        <p14:creationId xmlns:p14="http://schemas.microsoft.com/office/powerpoint/2010/main" val="883503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Fitts’ pointing task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-1" y="-355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Fitts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 M. (1954). The information capacity of the human motor system in controlling the amplitude of movement. Journal of experimental psychology, 47(6), 381.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323" y="1616341"/>
            <a:ext cx="7956551" cy="4509855"/>
          </a:xfrm>
          <a:custGeom>
            <a:avLst/>
            <a:gdLst>
              <a:gd name="connsiteX0" fmla="*/ 5273509 w 7956551"/>
              <a:gd name="connsiteY0" fmla="*/ 0 h 4509855"/>
              <a:gd name="connsiteX1" fmla="*/ 7316712 w 7956551"/>
              <a:gd name="connsiteY1" fmla="*/ 0 h 4509855"/>
              <a:gd name="connsiteX2" fmla="*/ 7956551 w 7956551"/>
              <a:gd name="connsiteY2" fmla="*/ 898237 h 4509855"/>
              <a:gd name="connsiteX3" fmla="*/ 7956551 w 7956551"/>
              <a:gd name="connsiteY3" fmla="*/ 2585574 h 4509855"/>
              <a:gd name="connsiteX4" fmla="*/ 7860280 w 7956551"/>
              <a:gd name="connsiteY4" fmla="*/ 3210101 h 4509855"/>
              <a:gd name="connsiteX5" fmla="*/ 7208274 w 7956551"/>
              <a:gd name="connsiteY5" fmla="*/ 2844341 h 4509855"/>
              <a:gd name="connsiteX6" fmla="*/ 6691439 w 7956551"/>
              <a:gd name="connsiteY6" fmla="*/ 1890184 h 4509855"/>
              <a:gd name="connsiteX7" fmla="*/ 1562847 w 7956551"/>
              <a:gd name="connsiteY7" fmla="*/ 4506163 h 4509855"/>
              <a:gd name="connsiteX8" fmla="*/ 1535158 w 7956551"/>
              <a:gd name="connsiteY8" fmla="*/ 4509855 h 4509855"/>
              <a:gd name="connsiteX9" fmla="*/ 1427836 w 7956551"/>
              <a:gd name="connsiteY9" fmla="*/ 4509855 h 4509855"/>
              <a:gd name="connsiteX10" fmla="*/ 0 w 7956551"/>
              <a:gd name="connsiteY10" fmla="*/ 3402281 h 4509855"/>
              <a:gd name="connsiteX11" fmla="*/ 0 w 7956551"/>
              <a:gd name="connsiteY11" fmla="*/ 3062092 h 4509855"/>
              <a:gd name="connsiteX12" fmla="*/ 855181 w 7956551"/>
              <a:gd name="connsiteY12" fmla="*/ 2597850 h 4509855"/>
              <a:gd name="connsiteX13" fmla="*/ 1777533 w 7956551"/>
              <a:gd name="connsiteY13" fmla="*/ 2104869 h 450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56551" h="4509855">
                <a:moveTo>
                  <a:pt x="5273509" y="0"/>
                </a:moveTo>
                <a:lnTo>
                  <a:pt x="7316712" y="0"/>
                </a:lnTo>
                <a:lnTo>
                  <a:pt x="7956551" y="898237"/>
                </a:lnTo>
                <a:lnTo>
                  <a:pt x="7956551" y="2585574"/>
                </a:lnTo>
                <a:lnTo>
                  <a:pt x="7860280" y="3210101"/>
                </a:lnTo>
                <a:lnTo>
                  <a:pt x="7208274" y="2844341"/>
                </a:lnTo>
                <a:lnTo>
                  <a:pt x="6691439" y="1890184"/>
                </a:lnTo>
                <a:lnTo>
                  <a:pt x="1562847" y="4506163"/>
                </a:lnTo>
                <a:lnTo>
                  <a:pt x="1535158" y="4509855"/>
                </a:lnTo>
                <a:lnTo>
                  <a:pt x="1427836" y="4509855"/>
                </a:lnTo>
                <a:lnTo>
                  <a:pt x="0" y="3402281"/>
                </a:lnTo>
                <a:lnTo>
                  <a:pt x="0" y="3062092"/>
                </a:lnTo>
                <a:lnTo>
                  <a:pt x="855181" y="2597850"/>
                </a:lnTo>
                <a:lnTo>
                  <a:pt x="1777533" y="2104869"/>
                </a:lnTo>
                <a:close/>
              </a:path>
            </a:pathLst>
          </a:cu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3" y="1616341"/>
            <a:ext cx="7956551" cy="450985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 rot="19785220">
            <a:off x="1462375" y="3151875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width</a:t>
            </a:r>
            <a:endParaRPr lang="de-DE" sz="2800" dirty="0" smtClean="0"/>
          </a:p>
        </p:txBody>
      </p:sp>
      <p:sp>
        <p:nvSpPr>
          <p:cNvPr id="15" name="Textfeld 14"/>
          <p:cNvSpPr txBox="1"/>
          <p:nvPr/>
        </p:nvSpPr>
        <p:spPr>
          <a:xfrm rot="19952792">
            <a:off x="4748109" y="4730700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distance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5340799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3" y="1614765"/>
            <a:ext cx="7955970" cy="451143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-1" y="-355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Fitts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 M. (1954). The information capacity of the human motor system in controlling the amplitude of movement. Journal of experimental psychology, 47(6), 381.</a:t>
            </a:r>
          </a:p>
        </p:txBody>
      </p:sp>
    </p:spTree>
    <p:extLst>
      <p:ext uri="{BB962C8B-B14F-4D97-AF65-F5344CB8AC3E}">
        <p14:creationId xmlns:p14="http://schemas.microsoft.com/office/powerpoint/2010/main" val="1274021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3210" y="6321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11406 -0.2557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3" y="688427"/>
            <a:ext cx="5026751" cy="285041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-1" y="-355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Fitts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 M. (1954). The information capacity of the human motor system in controlling the amplitude of movement. Journal of experimental psychology, 47(6), 381.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95324" y="-976692"/>
            <a:ext cx="10801348" cy="973137"/>
          </a:xfrm>
        </p:spPr>
        <p:txBody>
          <a:bodyPr/>
          <a:lstStyle/>
          <a:p>
            <a:r>
              <a:rPr lang="en-US" dirty="0" smtClean="0"/>
              <a:t>Varying distance and width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95327" y="3728620"/>
            <a:ext cx="10801348" cy="2400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Four distances:</a:t>
            </a:r>
          </a:p>
          <a:p>
            <a:r>
              <a:rPr lang="en-US" dirty="0"/>
              <a:t>2, 4, 8, </a:t>
            </a:r>
            <a:r>
              <a:rPr lang="en-US" dirty="0" smtClean="0"/>
              <a:t>16 inch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Four widths:</a:t>
            </a:r>
          </a:p>
          <a:p>
            <a:r>
              <a:rPr lang="en-US" dirty="0" smtClean="0"/>
              <a:t>0.25</a:t>
            </a:r>
            <a:r>
              <a:rPr lang="en-US" dirty="0"/>
              <a:t>, </a:t>
            </a:r>
            <a:r>
              <a:rPr lang="en-US" dirty="0" smtClean="0"/>
              <a:t>0.5</a:t>
            </a:r>
            <a:r>
              <a:rPr lang="en-US" dirty="0"/>
              <a:t>, </a:t>
            </a:r>
            <a:r>
              <a:rPr lang="en-US" dirty="0" smtClean="0"/>
              <a:t>1.0</a:t>
            </a:r>
            <a:r>
              <a:rPr lang="en-US" dirty="0"/>
              <a:t>, </a:t>
            </a:r>
            <a:r>
              <a:rPr lang="en-US" dirty="0" smtClean="0"/>
              <a:t>2.0 </a:t>
            </a:r>
            <a:r>
              <a:rPr lang="en-US" dirty="0"/>
              <a:t>inch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671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Fitts’ empirical results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Niels Henze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Basics of Fitts’ Law</a:t>
            </a:r>
          </a:p>
        </p:txBody>
      </p:sp>
      <p:sp>
        <p:nvSpPr>
          <p:cNvPr id="2" name="Rechteck 1"/>
          <p:cNvSpPr/>
          <p:nvPr/>
        </p:nvSpPr>
        <p:spPr>
          <a:xfrm>
            <a:off x="-1" y="-3555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Fitts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 M. (1954). The information capacity of the human motor system in controlling the amplitude of movement. Journal of experimental psychology, 47(6), 381.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9" b="10740"/>
          <a:stretch/>
        </p:blipFill>
        <p:spPr>
          <a:xfrm>
            <a:off x="1201783" y="1092580"/>
            <a:ext cx="7219406" cy="463071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 rot="16200000">
            <a:off x="-1028414" y="2707079"/>
            <a:ext cx="3847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movement time in seconds</a:t>
            </a:r>
            <a:endParaRPr lang="en-US" sz="2200" dirty="0"/>
          </a:p>
        </p:txBody>
      </p:sp>
      <p:sp>
        <p:nvSpPr>
          <p:cNvPr id="15" name="Textfeld 14"/>
          <p:cNvSpPr txBox="1"/>
          <p:nvPr/>
        </p:nvSpPr>
        <p:spPr>
          <a:xfrm>
            <a:off x="1946365" y="5697173"/>
            <a:ext cx="6283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distance &amp; width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90392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Microsoft Office PowerPoint</Application>
  <PresentationFormat>Breitbild</PresentationFormat>
  <Paragraphs>213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HelveticaNeueLT Std Med</vt:lpstr>
      <vt:lpstr>Wingdings</vt:lpstr>
      <vt:lpstr>Office Theme</vt:lpstr>
      <vt:lpstr>Basics of Fitts’ Law</vt:lpstr>
      <vt:lpstr>Learning Goals</vt:lpstr>
      <vt:lpstr>Pointing</vt:lpstr>
      <vt:lpstr>Pointing depends on distance and width</vt:lpstr>
      <vt:lpstr>Paul Fitts</vt:lpstr>
      <vt:lpstr>Paul Fitts’ pointing task</vt:lpstr>
      <vt:lpstr>PowerPoint-Präsentation</vt:lpstr>
      <vt:lpstr>Varying distance and width</vt:lpstr>
      <vt:lpstr>Paul Fitts’ empirical results</vt:lpstr>
      <vt:lpstr>Change in movement time</vt:lpstr>
      <vt:lpstr>Definition of Fitts’ Law</vt:lpstr>
      <vt:lpstr>Definition of the index of difficulty</vt:lpstr>
      <vt:lpstr>ID Examples</vt:lpstr>
      <vt:lpstr>Determining a and b</vt:lpstr>
      <vt:lpstr>Predicting the movement time</vt:lpstr>
      <vt:lpstr>Determine a and b for another task</vt:lpstr>
      <vt:lpstr>License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Niels Henze</cp:lastModifiedBy>
  <cp:revision>503</cp:revision>
  <dcterms:created xsi:type="dcterms:W3CDTF">2017-10-10T14:10:45Z</dcterms:created>
  <dcterms:modified xsi:type="dcterms:W3CDTF">2020-04-06T23:12:38Z</dcterms:modified>
</cp:coreProperties>
</file>